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130" y="2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EBCCF69F-EF0E-C73A-1E82-5ACA8BEC9381}"/>
              </a:ext>
            </a:extLst>
          </p:cNvPr>
          <p:cNvSpPr txBox="1"/>
          <p:nvPr userDrawn="1"/>
        </p:nvSpPr>
        <p:spPr>
          <a:xfrm>
            <a:off x="1080135" y="2256789"/>
            <a:ext cx="5610225" cy="70961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Times New Roman"/>
              <a:cs typeface="Times New Roman"/>
            </a:endParaRPr>
          </a:p>
          <a:p>
            <a:pPr marR="13335" algn="ctr">
              <a:lnSpc>
                <a:spcPct val="100000"/>
              </a:lnSpc>
            </a:pPr>
            <a:r>
              <a:rPr sz="1400" b="1" dirty="0">
                <a:latin typeface="ＭＳ 明朝"/>
                <a:cs typeface="ＭＳ 明朝"/>
              </a:rPr>
              <a:t>認定医更新症例／</a:t>
            </a:r>
            <a:r>
              <a:rPr sz="1400" b="1" dirty="0">
                <a:latin typeface="Century"/>
                <a:cs typeface="Century"/>
              </a:rPr>
              <a:t>Case</a:t>
            </a:r>
            <a:r>
              <a:rPr sz="1400" b="1" spc="-10" dirty="0">
                <a:latin typeface="Century"/>
                <a:cs typeface="Century"/>
              </a:rPr>
              <a:t> </a:t>
            </a:r>
            <a:r>
              <a:rPr sz="1400" b="1" dirty="0">
                <a:latin typeface="Century"/>
                <a:cs typeface="Century"/>
              </a:rPr>
              <a:t>for</a:t>
            </a:r>
            <a:r>
              <a:rPr sz="1400" b="1" spc="-15" dirty="0">
                <a:latin typeface="Century"/>
                <a:cs typeface="Century"/>
              </a:rPr>
              <a:t> </a:t>
            </a:r>
            <a:r>
              <a:rPr sz="1400" b="1" dirty="0">
                <a:latin typeface="Century"/>
                <a:cs typeface="Century"/>
              </a:rPr>
              <a:t>Renewal</a:t>
            </a:r>
            <a:r>
              <a:rPr sz="1400" b="1" spc="-20" dirty="0">
                <a:latin typeface="Century"/>
                <a:cs typeface="Century"/>
              </a:rPr>
              <a:t> </a:t>
            </a:r>
            <a:r>
              <a:rPr sz="1400" b="1" dirty="0">
                <a:latin typeface="Century"/>
                <a:cs typeface="Century"/>
              </a:rPr>
              <a:t>of</a:t>
            </a:r>
            <a:r>
              <a:rPr sz="1400" b="1" spc="-15" dirty="0">
                <a:latin typeface="Century"/>
                <a:cs typeface="Century"/>
              </a:rPr>
              <a:t> </a:t>
            </a:r>
            <a:r>
              <a:rPr sz="1400" b="1" spc="-10" dirty="0">
                <a:latin typeface="Century"/>
                <a:cs typeface="Century"/>
              </a:rPr>
              <a:t>Certification</a:t>
            </a:r>
            <a:endParaRPr sz="1400">
              <a:latin typeface="Century"/>
              <a:cs typeface="Century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FEB71A99-F3BB-18EC-96A8-F9F7C4B1F105}"/>
              </a:ext>
            </a:extLst>
          </p:cNvPr>
          <p:cNvSpPr/>
          <p:nvPr userDrawn="1"/>
        </p:nvSpPr>
        <p:spPr>
          <a:xfrm>
            <a:off x="1200150" y="2400299"/>
            <a:ext cx="5362575" cy="3448050"/>
          </a:xfrm>
          <a:custGeom>
            <a:avLst/>
            <a:gdLst/>
            <a:ahLst/>
            <a:cxnLst/>
            <a:rect l="l" t="t" r="r" b="b"/>
            <a:pathLst>
              <a:path w="5362575" h="3448050">
                <a:moveTo>
                  <a:pt x="5362575" y="0"/>
                </a:moveTo>
                <a:lnTo>
                  <a:pt x="0" y="0"/>
                </a:lnTo>
                <a:lnTo>
                  <a:pt x="0" y="3448050"/>
                </a:lnTo>
                <a:lnTo>
                  <a:pt x="5362575" y="3448050"/>
                </a:lnTo>
                <a:lnTo>
                  <a:pt x="53625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object 11" descr="JLOA図1">
            <a:extLst>
              <a:ext uri="{FF2B5EF4-FFF2-40B4-BE49-F238E27FC236}">
                <a16:creationId xmlns:a16="http://schemas.microsoft.com/office/drawing/2014/main" id="{0728BD25-C076-3B71-B2BE-F7077BB98A63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861945" y="7560309"/>
            <a:ext cx="1893188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85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80135" y="2256789"/>
            <a:ext cx="5610225" cy="7096125"/>
          </a:xfrm>
          <a:custGeom>
            <a:avLst/>
            <a:gdLst/>
            <a:ahLst/>
            <a:cxnLst/>
            <a:rect l="l" t="t" r="r" b="b"/>
            <a:pathLst>
              <a:path w="5610225" h="7096125">
                <a:moveTo>
                  <a:pt x="5610224" y="0"/>
                </a:moveTo>
                <a:lnTo>
                  <a:pt x="0" y="0"/>
                </a:lnTo>
                <a:lnTo>
                  <a:pt x="0" y="7096125"/>
                </a:lnTo>
                <a:lnTo>
                  <a:pt x="5610224" y="7096125"/>
                </a:lnTo>
                <a:lnTo>
                  <a:pt x="5610224" y="0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>
            <a:extLst>
              <a:ext uri="{FF2B5EF4-FFF2-40B4-BE49-F238E27FC236}">
                <a16:creationId xmlns:a16="http://schemas.microsoft.com/office/drawing/2014/main" id="{D9E3B481-5D41-492B-81C2-01E80DEB0859}"/>
              </a:ext>
            </a:extLst>
          </p:cNvPr>
          <p:cNvSpPr txBox="1"/>
          <p:nvPr/>
        </p:nvSpPr>
        <p:spPr>
          <a:xfrm>
            <a:off x="1981454" y="2683509"/>
            <a:ext cx="3976370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68910" algn="ctr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Century"/>
                <a:cs typeface="Century"/>
              </a:rPr>
              <a:t>Title</a:t>
            </a:r>
            <a:r>
              <a:rPr sz="1200" b="1" spc="-10" dirty="0">
                <a:latin typeface="ＭＳ 明朝"/>
                <a:cs typeface="ＭＳ 明朝"/>
              </a:rPr>
              <a:t>：</a:t>
            </a:r>
            <a:endParaRPr sz="1200" dirty="0">
              <a:latin typeface="ＭＳ 明朝"/>
              <a:cs typeface="ＭＳ 明朝"/>
            </a:endParaRPr>
          </a:p>
          <a:p>
            <a:pPr marR="169545" algn="ctr">
              <a:lnSpc>
                <a:spcPct val="100000"/>
              </a:lnSpc>
              <a:spcBef>
                <a:spcPts val="1130"/>
              </a:spcBef>
            </a:pP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日本語タイトル</a:t>
            </a:r>
            <a:endParaRPr sz="1400" dirty="0">
              <a:latin typeface="ＭＳ 明朝"/>
              <a:cs typeface="ＭＳ 明朝"/>
            </a:endParaRPr>
          </a:p>
          <a:p>
            <a:pPr>
              <a:lnSpc>
                <a:spcPct val="100000"/>
              </a:lnSpc>
              <a:spcBef>
                <a:spcPts val="1150"/>
              </a:spcBef>
              <a:tabLst>
                <a:tab pos="3963035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英文タイト</a:t>
            </a:r>
            <a:r>
              <a:rPr sz="12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ル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	</a:t>
            </a:r>
            <a:endParaRPr sz="1200" dirty="0">
              <a:latin typeface="ＭＳ 明朝"/>
              <a:cs typeface="ＭＳ 明朝"/>
            </a:endParaRP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89611780-671A-302A-9A72-A45532548A93}"/>
              </a:ext>
            </a:extLst>
          </p:cNvPr>
          <p:cNvSpPr/>
          <p:nvPr/>
        </p:nvSpPr>
        <p:spPr>
          <a:xfrm>
            <a:off x="1981454" y="3789298"/>
            <a:ext cx="3963670" cy="7620"/>
          </a:xfrm>
          <a:custGeom>
            <a:avLst/>
            <a:gdLst/>
            <a:ahLst/>
            <a:cxnLst/>
            <a:rect l="l" t="t" r="r" b="b"/>
            <a:pathLst>
              <a:path w="3963670" h="7620">
                <a:moveTo>
                  <a:pt x="3963289" y="0"/>
                </a:moveTo>
                <a:lnTo>
                  <a:pt x="0" y="0"/>
                </a:lnTo>
                <a:lnTo>
                  <a:pt x="0" y="7620"/>
                </a:lnTo>
                <a:lnTo>
                  <a:pt x="3963289" y="7620"/>
                </a:lnTo>
                <a:lnTo>
                  <a:pt x="39632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FEE5DDF8-1028-041F-9AFA-24A4171A8FEB}"/>
              </a:ext>
            </a:extLst>
          </p:cNvPr>
          <p:cNvSpPr txBox="1"/>
          <p:nvPr/>
        </p:nvSpPr>
        <p:spPr>
          <a:xfrm>
            <a:off x="1384046" y="4153026"/>
            <a:ext cx="39712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1380490" algn="l"/>
                <a:tab pos="1913889" algn="l"/>
                <a:tab pos="2359025" algn="l"/>
                <a:tab pos="2713990" algn="l"/>
                <a:tab pos="3604260" algn="l"/>
              </a:tabLst>
            </a:pPr>
            <a:r>
              <a:rPr sz="1400" dirty="0">
                <a:latin typeface="ＭＳ 明朝"/>
                <a:cs typeface="ＭＳ 明朝"/>
              </a:rPr>
              <a:t>氏名</a:t>
            </a:r>
            <a:r>
              <a:rPr sz="1400" spc="-10" dirty="0">
                <a:latin typeface="ＭＳ 明朝"/>
                <a:cs typeface="ＭＳ 明朝"/>
              </a:rPr>
              <a:t>／</a:t>
            </a:r>
            <a:r>
              <a:rPr sz="1400" spc="-10" dirty="0">
                <a:latin typeface="Century"/>
                <a:cs typeface="Century"/>
              </a:rPr>
              <a:t>Name</a:t>
            </a:r>
            <a:r>
              <a:rPr sz="1400" spc="-10" dirty="0">
                <a:latin typeface="ＭＳ 明朝"/>
                <a:cs typeface="ＭＳ 明朝"/>
              </a:rPr>
              <a:t>：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姓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名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／</a:t>
            </a:r>
            <a:r>
              <a:rPr sz="1400" dirty="0">
                <a:latin typeface="ＭＳ 明朝"/>
                <a:cs typeface="ＭＳ 明朝"/>
              </a:rPr>
              <a:t>	ロ</a:t>
            </a:r>
            <a:r>
              <a:rPr sz="1400" spc="-15" dirty="0">
                <a:latin typeface="ＭＳ 明朝"/>
                <a:cs typeface="ＭＳ 明朝"/>
              </a:rPr>
              <a:t>ー</a:t>
            </a:r>
            <a:r>
              <a:rPr sz="1400" dirty="0">
                <a:latin typeface="ＭＳ 明朝"/>
                <a:cs typeface="ＭＳ 明朝"/>
              </a:rPr>
              <a:t>マ</a:t>
            </a:r>
            <a:r>
              <a:rPr sz="1400" spc="-50" dirty="0">
                <a:latin typeface="ＭＳ 明朝"/>
                <a:cs typeface="ＭＳ 明朝"/>
              </a:rPr>
              <a:t>字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15" dirty="0">
                <a:latin typeface="ＭＳ 明朝"/>
                <a:cs typeface="ＭＳ 明朝"/>
              </a:rPr>
              <a:t>表</a:t>
            </a:r>
            <a:r>
              <a:rPr sz="1400" spc="-50" dirty="0">
                <a:latin typeface="ＭＳ 明朝"/>
                <a:cs typeface="ＭＳ 明朝"/>
              </a:rPr>
              <a:t>記</a:t>
            </a:r>
            <a:endParaRPr sz="1400" dirty="0">
              <a:latin typeface="ＭＳ 明朝"/>
              <a:cs typeface="ＭＳ 明朝"/>
            </a:endParaRP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C136950A-096F-C401-3595-D1AFEA790F6B}"/>
              </a:ext>
            </a:extLst>
          </p:cNvPr>
          <p:cNvSpPr/>
          <p:nvPr/>
        </p:nvSpPr>
        <p:spPr>
          <a:xfrm>
            <a:off x="1384046" y="4365370"/>
            <a:ext cx="5083810" cy="9525"/>
          </a:xfrm>
          <a:custGeom>
            <a:avLst/>
            <a:gdLst/>
            <a:ahLst/>
            <a:cxnLst/>
            <a:rect l="l" t="t" r="r" b="b"/>
            <a:pathLst>
              <a:path w="5083810" h="9525">
                <a:moveTo>
                  <a:pt x="5083429" y="0"/>
                </a:moveTo>
                <a:lnTo>
                  <a:pt x="0" y="0"/>
                </a:lnTo>
                <a:lnTo>
                  <a:pt x="0" y="9144"/>
                </a:lnTo>
                <a:lnTo>
                  <a:pt x="5083429" y="9144"/>
                </a:lnTo>
                <a:lnTo>
                  <a:pt x="50834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D41E9BAA-7D77-CF1C-00F6-DBE66F86A180}"/>
              </a:ext>
            </a:extLst>
          </p:cNvPr>
          <p:cNvSpPr txBox="1"/>
          <p:nvPr/>
        </p:nvSpPr>
        <p:spPr>
          <a:xfrm>
            <a:off x="2235961" y="4838826"/>
            <a:ext cx="33915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711835" algn="l"/>
              </a:tabLst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所属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：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	所属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医院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または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機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関名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（日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本語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）</a:t>
            </a:r>
            <a:endParaRPr sz="1400" dirty="0">
              <a:latin typeface="ＭＳ 明朝"/>
              <a:cs typeface="ＭＳ 明朝"/>
            </a:endParaRPr>
          </a:p>
        </p:txBody>
      </p:sp>
      <p:sp>
        <p:nvSpPr>
          <p:cNvPr id="7" name="object 13">
            <a:extLst>
              <a:ext uri="{FF2B5EF4-FFF2-40B4-BE49-F238E27FC236}">
                <a16:creationId xmlns:a16="http://schemas.microsoft.com/office/drawing/2014/main" id="{A7D5CFE1-D92D-B5B8-751B-C99334B60C7B}"/>
              </a:ext>
            </a:extLst>
          </p:cNvPr>
          <p:cNvSpPr txBox="1"/>
          <p:nvPr/>
        </p:nvSpPr>
        <p:spPr>
          <a:xfrm>
            <a:off x="2663063" y="5296026"/>
            <a:ext cx="25393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Century"/>
                <a:cs typeface="Century"/>
              </a:rPr>
              <a:t>Affiliation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： 英語表記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（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英語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）</a:t>
            </a:r>
            <a:endParaRPr sz="1400">
              <a:latin typeface="ＭＳ 明朝"/>
              <a:cs typeface="ＭＳ 明朝"/>
            </a:endParaRPr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B7AD1BDF-1B57-5ED2-4551-21B72EA896EA}"/>
              </a:ext>
            </a:extLst>
          </p:cNvPr>
          <p:cNvSpPr txBox="1"/>
          <p:nvPr/>
        </p:nvSpPr>
        <p:spPr>
          <a:xfrm>
            <a:off x="1219200" y="1514474"/>
            <a:ext cx="5010150" cy="44259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6573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305"/>
              </a:spcBef>
              <a:tabLst>
                <a:tab pos="4496435" algn="l"/>
              </a:tabLst>
            </a:pPr>
            <a:r>
              <a:rPr sz="1400" dirty="0">
                <a:latin typeface="ＭＳ 明朝"/>
                <a:cs typeface="ＭＳ 明朝"/>
              </a:rPr>
              <a:t>認定医</a:t>
            </a:r>
            <a:r>
              <a:rPr sz="1400" spc="-15" dirty="0">
                <a:latin typeface="ＭＳ 明朝"/>
                <a:cs typeface="ＭＳ 明朝"/>
              </a:rPr>
              <a:t>更</a:t>
            </a:r>
            <a:r>
              <a:rPr sz="1400" dirty="0">
                <a:latin typeface="ＭＳ 明朝"/>
                <a:cs typeface="ＭＳ 明朝"/>
              </a:rPr>
              <a:t>新症</a:t>
            </a:r>
            <a:r>
              <a:rPr sz="1400" spc="-15" dirty="0">
                <a:latin typeface="ＭＳ 明朝"/>
                <a:cs typeface="ＭＳ 明朝"/>
              </a:rPr>
              <a:t>例</a:t>
            </a:r>
            <a:r>
              <a:rPr sz="1400" dirty="0">
                <a:latin typeface="ＭＳ 明朝"/>
                <a:cs typeface="ＭＳ 明朝"/>
              </a:rPr>
              <a:t>／</a:t>
            </a:r>
            <a:r>
              <a:rPr sz="1400" dirty="0">
                <a:latin typeface="Century"/>
                <a:cs typeface="Century"/>
              </a:rPr>
              <a:t>Cases</a:t>
            </a:r>
            <a:r>
              <a:rPr sz="1400" spc="-10" dirty="0">
                <a:latin typeface="Century"/>
                <a:cs typeface="Century"/>
              </a:rPr>
              <a:t> </a:t>
            </a:r>
            <a:r>
              <a:rPr sz="1400" dirty="0">
                <a:latin typeface="Century"/>
                <a:cs typeface="Century"/>
              </a:rPr>
              <a:t>for</a:t>
            </a:r>
            <a:r>
              <a:rPr sz="1400" spc="-35" dirty="0">
                <a:latin typeface="Century"/>
                <a:cs typeface="Century"/>
              </a:rPr>
              <a:t> </a:t>
            </a:r>
            <a:r>
              <a:rPr sz="1400" dirty="0">
                <a:latin typeface="Century"/>
                <a:cs typeface="Century"/>
              </a:rPr>
              <a:t>Renewal</a:t>
            </a:r>
            <a:r>
              <a:rPr sz="1400" spc="-30" dirty="0">
                <a:latin typeface="Century"/>
                <a:cs typeface="Century"/>
              </a:rPr>
              <a:t> </a:t>
            </a:r>
            <a:r>
              <a:rPr sz="1400" dirty="0">
                <a:latin typeface="Century"/>
                <a:cs typeface="Century"/>
              </a:rPr>
              <a:t>of</a:t>
            </a:r>
            <a:r>
              <a:rPr sz="1400" spc="-10" dirty="0">
                <a:latin typeface="Century"/>
                <a:cs typeface="Century"/>
              </a:rPr>
              <a:t> Certification</a:t>
            </a:r>
            <a:r>
              <a:rPr sz="1400" dirty="0">
                <a:latin typeface="Century"/>
                <a:cs typeface="Century"/>
              </a:rPr>
              <a:t>	</a:t>
            </a:r>
            <a:r>
              <a:rPr sz="1400" spc="-15" dirty="0">
                <a:latin typeface="ＭＳ 明朝"/>
                <a:cs typeface="ＭＳ 明朝"/>
              </a:rPr>
              <a:t>表</a:t>
            </a:r>
            <a:r>
              <a:rPr sz="1400" spc="-50" dirty="0">
                <a:latin typeface="ＭＳ 明朝"/>
                <a:cs typeface="ＭＳ 明朝"/>
              </a:rPr>
              <a:t>紙</a:t>
            </a:r>
            <a:endParaRPr sz="1400" dirty="0">
              <a:latin typeface="ＭＳ 明朝"/>
              <a:cs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170227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41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Calibri</vt:lpstr>
      <vt:lpstr>Century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george</dc:creator>
  <cp:lastModifiedBy>真実 西</cp:lastModifiedBy>
  <cp:revision>1</cp:revision>
  <dcterms:created xsi:type="dcterms:W3CDTF">2026-04-01T02:02:59Z</dcterms:created>
  <dcterms:modified xsi:type="dcterms:W3CDTF">2026-04-01T02:05:23Z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2026-04-01T00:00:00Z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2026-04-01T00:00:00Z</vt:filetime>
  </property>
  <property fmtid="{D5CDD505-2E9C-101B-9397-08002B2CF9AE}" pid="5" name="Producer">
    <vt:lpwstr>Microsoft® Word for Microsoft 365</vt:lpwstr>
  </property>
</Properties>
</file>