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2130" y="2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8" userDrawn="1">
          <p15:clr>
            <a:srgbClr val="FBAE40"/>
          </p15:clr>
        </p15:guide>
        <p15:guide id="2" pos="23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5CE50A06-AD1C-B36C-5722-9AC0485CA4EC}"/>
              </a:ext>
            </a:extLst>
          </p:cNvPr>
          <p:cNvSpPr txBox="1"/>
          <p:nvPr userDrawn="1"/>
        </p:nvSpPr>
        <p:spPr>
          <a:xfrm>
            <a:off x="1080135" y="2399664"/>
            <a:ext cx="5610225" cy="6981825"/>
          </a:xfrm>
          <a:prstGeom prst="rect">
            <a:avLst/>
          </a:prstGeom>
          <a:ln w="9525">
            <a:solidFill>
              <a:srgbClr val="80808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20"/>
              </a:spcBef>
            </a:pPr>
            <a:endParaRPr sz="140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1400" b="1" dirty="0">
                <a:latin typeface="ＭＳ 明朝"/>
                <a:cs typeface="ＭＳ 明朝"/>
              </a:rPr>
              <a:t>症例展示／</a:t>
            </a:r>
            <a:r>
              <a:rPr sz="1400" b="1" dirty="0">
                <a:latin typeface="Century"/>
                <a:cs typeface="Century"/>
              </a:rPr>
              <a:t>Case </a:t>
            </a:r>
            <a:r>
              <a:rPr sz="1400" b="1" spc="-10" dirty="0">
                <a:latin typeface="Century"/>
                <a:cs typeface="Century"/>
              </a:rPr>
              <a:t>Presentation</a:t>
            </a:r>
            <a:endParaRPr sz="1400">
              <a:latin typeface="Century"/>
              <a:cs typeface="Century"/>
            </a:endParaRPr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37E323AC-CE5F-5F8C-31FD-E41F64AEA6EA}"/>
              </a:ext>
            </a:extLst>
          </p:cNvPr>
          <p:cNvSpPr/>
          <p:nvPr userDrawn="1"/>
        </p:nvSpPr>
        <p:spPr>
          <a:xfrm>
            <a:off x="1203960" y="2524124"/>
            <a:ext cx="5362575" cy="3448050"/>
          </a:xfrm>
          <a:custGeom>
            <a:avLst/>
            <a:gdLst/>
            <a:ahLst/>
            <a:cxnLst/>
            <a:rect l="l" t="t" r="r" b="b"/>
            <a:pathLst>
              <a:path w="5362575" h="3448050">
                <a:moveTo>
                  <a:pt x="5362574" y="0"/>
                </a:moveTo>
                <a:lnTo>
                  <a:pt x="0" y="0"/>
                </a:lnTo>
                <a:lnTo>
                  <a:pt x="0" y="3448050"/>
                </a:lnTo>
                <a:lnTo>
                  <a:pt x="5362574" y="3448050"/>
                </a:lnTo>
                <a:lnTo>
                  <a:pt x="536257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object 11" descr="JLOA図1">
            <a:extLst>
              <a:ext uri="{FF2B5EF4-FFF2-40B4-BE49-F238E27FC236}">
                <a16:creationId xmlns:a16="http://schemas.microsoft.com/office/drawing/2014/main" id="{D7B9FDD1-BFDE-A342-EFFD-C23073BC2B0C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51454" y="7336154"/>
            <a:ext cx="2174874" cy="1298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316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8" userDrawn="1">
          <p15:clr>
            <a:srgbClr val="FBAE40"/>
          </p15:clr>
        </p15:guide>
        <p15:guide id="2" pos="23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80135" y="2399664"/>
            <a:ext cx="5610225" cy="6981825"/>
          </a:xfrm>
          <a:custGeom>
            <a:avLst/>
            <a:gdLst/>
            <a:ahLst/>
            <a:cxnLst/>
            <a:rect l="l" t="t" r="r" b="b"/>
            <a:pathLst>
              <a:path w="5610225" h="6981825">
                <a:moveTo>
                  <a:pt x="5610224" y="0"/>
                </a:moveTo>
                <a:lnTo>
                  <a:pt x="0" y="0"/>
                </a:lnTo>
                <a:lnTo>
                  <a:pt x="0" y="6981825"/>
                </a:lnTo>
                <a:lnTo>
                  <a:pt x="5610224" y="6981825"/>
                </a:lnTo>
                <a:lnTo>
                  <a:pt x="5610224" y="0"/>
                </a:lnTo>
                <a:close/>
              </a:path>
            </a:pathLst>
          </a:custGeom>
          <a:solidFill>
            <a:srgbClr val="FAD3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6">
            <a:extLst>
              <a:ext uri="{FF2B5EF4-FFF2-40B4-BE49-F238E27FC236}">
                <a16:creationId xmlns:a16="http://schemas.microsoft.com/office/drawing/2014/main" id="{7AADA85C-8AF7-CE17-06B8-7918935C5794}"/>
              </a:ext>
            </a:extLst>
          </p:cNvPr>
          <p:cNvSpPr txBox="1"/>
          <p:nvPr/>
        </p:nvSpPr>
        <p:spPr>
          <a:xfrm>
            <a:off x="1986026" y="3035553"/>
            <a:ext cx="3976370" cy="894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68910" algn="ctr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Century"/>
                <a:cs typeface="Century"/>
              </a:rPr>
              <a:t>Title</a:t>
            </a:r>
            <a:r>
              <a:rPr sz="1200" b="1" spc="-10" dirty="0">
                <a:latin typeface="ＭＳ 明朝"/>
                <a:cs typeface="ＭＳ 明朝"/>
              </a:rPr>
              <a:t>：</a:t>
            </a:r>
            <a:endParaRPr sz="1200">
              <a:latin typeface="ＭＳ 明朝"/>
              <a:cs typeface="ＭＳ 明朝"/>
            </a:endParaRPr>
          </a:p>
          <a:p>
            <a:pPr marR="17145" algn="ctr">
              <a:lnSpc>
                <a:spcPct val="100000"/>
              </a:lnSpc>
              <a:spcBef>
                <a:spcPts val="1135"/>
              </a:spcBef>
            </a:pPr>
            <a:r>
              <a:rPr sz="1400" b="1" u="sng" spc="-10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日本語タイトル</a:t>
            </a:r>
            <a:endParaRPr sz="1400">
              <a:latin typeface="ＭＳ 明朝"/>
              <a:cs typeface="ＭＳ 明朝"/>
            </a:endParaRPr>
          </a:p>
          <a:p>
            <a:pPr marR="5080" algn="ctr">
              <a:lnSpc>
                <a:spcPct val="100000"/>
              </a:lnSpc>
              <a:spcBef>
                <a:spcPts val="1145"/>
              </a:spcBef>
              <a:tabLst>
                <a:tab pos="3963035" algn="l"/>
              </a:tabLst>
            </a:pPr>
            <a:r>
              <a:rPr sz="1200" u="sng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英文タイト</a:t>
            </a:r>
            <a:r>
              <a:rPr sz="1200" u="sng" spc="-50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ル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	</a:t>
            </a:r>
            <a:endParaRPr sz="1200">
              <a:latin typeface="ＭＳ 明朝"/>
              <a:cs typeface="ＭＳ 明朝"/>
            </a:endParaRP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id="{E3BB97E7-BA92-C3D2-1E8F-B6EBB2298C28}"/>
              </a:ext>
            </a:extLst>
          </p:cNvPr>
          <p:cNvSpPr/>
          <p:nvPr/>
        </p:nvSpPr>
        <p:spPr>
          <a:xfrm>
            <a:off x="1986026" y="4141342"/>
            <a:ext cx="3963670" cy="7620"/>
          </a:xfrm>
          <a:custGeom>
            <a:avLst/>
            <a:gdLst/>
            <a:ahLst/>
            <a:cxnLst/>
            <a:rect l="l" t="t" r="r" b="b"/>
            <a:pathLst>
              <a:path w="3963670" h="7620">
                <a:moveTo>
                  <a:pt x="3963289" y="0"/>
                </a:moveTo>
                <a:lnTo>
                  <a:pt x="0" y="0"/>
                </a:lnTo>
                <a:lnTo>
                  <a:pt x="0" y="7619"/>
                </a:lnTo>
                <a:lnTo>
                  <a:pt x="3963289" y="7619"/>
                </a:lnTo>
                <a:lnTo>
                  <a:pt x="396328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8">
            <a:extLst>
              <a:ext uri="{FF2B5EF4-FFF2-40B4-BE49-F238E27FC236}">
                <a16:creationId xmlns:a16="http://schemas.microsoft.com/office/drawing/2014/main" id="{465C5474-8C63-15B9-D67E-A6BAD1DD2848}"/>
              </a:ext>
            </a:extLst>
          </p:cNvPr>
          <p:cNvSpPr txBox="1"/>
          <p:nvPr/>
        </p:nvSpPr>
        <p:spPr>
          <a:xfrm>
            <a:off x="1388617" y="4505070"/>
            <a:ext cx="397129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  <a:tabLst>
                <a:tab pos="1380490" algn="l"/>
                <a:tab pos="1913889" algn="l"/>
                <a:tab pos="2359025" algn="l"/>
                <a:tab pos="2713990" algn="l"/>
                <a:tab pos="3604260" algn="l"/>
              </a:tabLst>
            </a:pPr>
            <a:r>
              <a:rPr sz="1400" dirty="0">
                <a:latin typeface="ＭＳ 明朝"/>
                <a:cs typeface="ＭＳ 明朝"/>
              </a:rPr>
              <a:t>氏名</a:t>
            </a:r>
            <a:r>
              <a:rPr sz="1400" spc="-10" dirty="0">
                <a:latin typeface="ＭＳ 明朝"/>
                <a:cs typeface="ＭＳ 明朝"/>
              </a:rPr>
              <a:t>／</a:t>
            </a:r>
            <a:r>
              <a:rPr sz="1400" spc="-10" dirty="0">
                <a:latin typeface="Century"/>
                <a:cs typeface="Century"/>
              </a:rPr>
              <a:t>Name</a:t>
            </a:r>
            <a:r>
              <a:rPr sz="1400" spc="-10" dirty="0">
                <a:latin typeface="ＭＳ 明朝"/>
                <a:cs typeface="ＭＳ 明朝"/>
              </a:rPr>
              <a:t>：</a:t>
            </a:r>
            <a:r>
              <a:rPr sz="1400" dirty="0">
                <a:latin typeface="ＭＳ 明朝"/>
                <a:cs typeface="ＭＳ 明朝"/>
              </a:rPr>
              <a:t>	</a:t>
            </a:r>
            <a:r>
              <a:rPr sz="1400" spc="-50" dirty="0">
                <a:latin typeface="ＭＳ 明朝"/>
                <a:cs typeface="ＭＳ 明朝"/>
              </a:rPr>
              <a:t>姓</a:t>
            </a:r>
            <a:r>
              <a:rPr sz="1400" dirty="0">
                <a:latin typeface="ＭＳ 明朝"/>
                <a:cs typeface="ＭＳ 明朝"/>
              </a:rPr>
              <a:t>	</a:t>
            </a:r>
            <a:r>
              <a:rPr sz="1400" spc="-50" dirty="0">
                <a:latin typeface="ＭＳ 明朝"/>
                <a:cs typeface="ＭＳ 明朝"/>
              </a:rPr>
              <a:t>名</a:t>
            </a:r>
            <a:r>
              <a:rPr sz="1400" dirty="0">
                <a:latin typeface="ＭＳ 明朝"/>
                <a:cs typeface="ＭＳ 明朝"/>
              </a:rPr>
              <a:t>	</a:t>
            </a:r>
            <a:r>
              <a:rPr sz="1400" spc="-50" dirty="0">
                <a:latin typeface="ＭＳ 明朝"/>
                <a:cs typeface="ＭＳ 明朝"/>
              </a:rPr>
              <a:t>／</a:t>
            </a:r>
            <a:r>
              <a:rPr sz="1400" dirty="0">
                <a:latin typeface="ＭＳ 明朝"/>
                <a:cs typeface="ＭＳ 明朝"/>
              </a:rPr>
              <a:t>	ロ</a:t>
            </a:r>
            <a:r>
              <a:rPr sz="1400" spc="-15" dirty="0">
                <a:latin typeface="ＭＳ 明朝"/>
                <a:cs typeface="ＭＳ 明朝"/>
              </a:rPr>
              <a:t>ー</a:t>
            </a:r>
            <a:r>
              <a:rPr sz="1400" dirty="0">
                <a:latin typeface="ＭＳ 明朝"/>
                <a:cs typeface="ＭＳ 明朝"/>
              </a:rPr>
              <a:t>マ</a:t>
            </a:r>
            <a:r>
              <a:rPr sz="1400" spc="-50" dirty="0">
                <a:latin typeface="ＭＳ 明朝"/>
                <a:cs typeface="ＭＳ 明朝"/>
              </a:rPr>
              <a:t>字</a:t>
            </a:r>
            <a:r>
              <a:rPr sz="1400" dirty="0">
                <a:latin typeface="ＭＳ 明朝"/>
                <a:cs typeface="ＭＳ 明朝"/>
              </a:rPr>
              <a:t>	</a:t>
            </a:r>
            <a:r>
              <a:rPr sz="1400" spc="-15" dirty="0">
                <a:latin typeface="ＭＳ 明朝"/>
                <a:cs typeface="ＭＳ 明朝"/>
              </a:rPr>
              <a:t>表</a:t>
            </a:r>
            <a:r>
              <a:rPr sz="1400" spc="-50" dirty="0">
                <a:latin typeface="ＭＳ 明朝"/>
                <a:cs typeface="ＭＳ 明朝"/>
              </a:rPr>
              <a:t>記</a:t>
            </a:r>
            <a:endParaRPr sz="1400">
              <a:latin typeface="ＭＳ 明朝"/>
              <a:cs typeface="ＭＳ 明朝"/>
            </a:endParaRPr>
          </a:p>
        </p:txBody>
      </p:sp>
      <p:sp>
        <p:nvSpPr>
          <p:cNvPr id="5" name="object 10">
            <a:extLst>
              <a:ext uri="{FF2B5EF4-FFF2-40B4-BE49-F238E27FC236}">
                <a16:creationId xmlns:a16="http://schemas.microsoft.com/office/drawing/2014/main" id="{865AFA0E-951F-D188-FF4B-0C09ED13B1C2}"/>
              </a:ext>
            </a:extLst>
          </p:cNvPr>
          <p:cNvSpPr/>
          <p:nvPr/>
        </p:nvSpPr>
        <p:spPr>
          <a:xfrm>
            <a:off x="1388617" y="4717414"/>
            <a:ext cx="5083810" cy="9525"/>
          </a:xfrm>
          <a:custGeom>
            <a:avLst/>
            <a:gdLst/>
            <a:ahLst/>
            <a:cxnLst/>
            <a:rect l="l" t="t" r="r" b="b"/>
            <a:pathLst>
              <a:path w="5083810" h="9525">
                <a:moveTo>
                  <a:pt x="5083429" y="0"/>
                </a:moveTo>
                <a:lnTo>
                  <a:pt x="0" y="0"/>
                </a:lnTo>
                <a:lnTo>
                  <a:pt x="0" y="9144"/>
                </a:lnTo>
                <a:lnTo>
                  <a:pt x="5083429" y="9144"/>
                </a:lnTo>
                <a:lnTo>
                  <a:pt x="508342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12">
            <a:extLst>
              <a:ext uri="{FF2B5EF4-FFF2-40B4-BE49-F238E27FC236}">
                <a16:creationId xmlns:a16="http://schemas.microsoft.com/office/drawing/2014/main" id="{D9486ADD-6144-31FF-5768-1386CD8D4659}"/>
              </a:ext>
            </a:extLst>
          </p:cNvPr>
          <p:cNvSpPr txBox="1"/>
          <p:nvPr/>
        </p:nvSpPr>
        <p:spPr>
          <a:xfrm>
            <a:off x="2240533" y="5190870"/>
            <a:ext cx="339153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  <a:tabLst>
                <a:tab pos="711835" algn="l"/>
              </a:tabLst>
            </a:pPr>
            <a:r>
              <a:rPr sz="1400" u="sng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所属</a:t>
            </a:r>
            <a:r>
              <a:rPr sz="1400" u="sng" spc="-50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：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	所属</a:t>
            </a:r>
            <a:r>
              <a:rPr sz="1400" u="sng" spc="-15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医院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または</a:t>
            </a:r>
            <a:r>
              <a:rPr sz="1400" u="sng" spc="-15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機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関名</a:t>
            </a:r>
            <a:r>
              <a:rPr sz="1400" u="sng" spc="-15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（日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本語</a:t>
            </a:r>
            <a:r>
              <a:rPr sz="1400" u="sng" spc="-50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）</a:t>
            </a:r>
            <a:endParaRPr sz="1400">
              <a:latin typeface="ＭＳ 明朝"/>
              <a:cs typeface="ＭＳ 明朝"/>
            </a:endParaRPr>
          </a:p>
        </p:txBody>
      </p:sp>
      <p:sp>
        <p:nvSpPr>
          <p:cNvPr id="7" name="object 13">
            <a:extLst>
              <a:ext uri="{FF2B5EF4-FFF2-40B4-BE49-F238E27FC236}">
                <a16:creationId xmlns:a16="http://schemas.microsoft.com/office/drawing/2014/main" id="{EA6D42B4-F265-582F-AA90-D72BAC87021D}"/>
              </a:ext>
            </a:extLst>
          </p:cNvPr>
          <p:cNvSpPr txBox="1"/>
          <p:nvPr/>
        </p:nvSpPr>
        <p:spPr>
          <a:xfrm>
            <a:off x="2667635" y="5648070"/>
            <a:ext cx="253936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400" u="sng" dirty="0">
                <a:uFill>
                  <a:solidFill>
                    <a:srgbClr val="000000"/>
                  </a:solidFill>
                </a:uFill>
                <a:latin typeface="Century"/>
                <a:cs typeface="Century"/>
              </a:rPr>
              <a:t>Affiliation</a:t>
            </a:r>
            <a:r>
              <a:rPr sz="1400" u="sng" spc="-15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： 英語表記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（</a:t>
            </a:r>
            <a:r>
              <a:rPr sz="1400" u="sng" spc="-10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英語</a:t>
            </a:r>
            <a:r>
              <a:rPr sz="1400" u="sng" spc="-50" dirty="0">
                <a:uFill>
                  <a:solidFill>
                    <a:srgbClr val="000000"/>
                  </a:solidFill>
                </a:uFill>
                <a:latin typeface="ＭＳ 明朝"/>
                <a:cs typeface="ＭＳ 明朝"/>
              </a:rPr>
              <a:t>）</a:t>
            </a:r>
            <a:endParaRPr sz="1400">
              <a:latin typeface="ＭＳ 明朝"/>
              <a:cs typeface="ＭＳ 明朝"/>
            </a:endParaRPr>
          </a:p>
        </p:txBody>
      </p:sp>
      <p:sp>
        <p:nvSpPr>
          <p:cNvPr id="8" name="object 14">
            <a:extLst>
              <a:ext uri="{FF2B5EF4-FFF2-40B4-BE49-F238E27FC236}">
                <a16:creationId xmlns:a16="http://schemas.microsoft.com/office/drawing/2014/main" id="{537F0B83-8D00-6A88-D033-3A9BB2BA9FBE}"/>
              </a:ext>
            </a:extLst>
          </p:cNvPr>
          <p:cNvSpPr txBox="1"/>
          <p:nvPr/>
        </p:nvSpPr>
        <p:spPr>
          <a:xfrm>
            <a:off x="2151760" y="1352549"/>
            <a:ext cx="3228975" cy="44259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164465" rIns="0" bIns="0" rtlCol="0">
            <a:spAutoFit/>
          </a:bodyPr>
          <a:lstStyle/>
          <a:p>
            <a:pPr marL="95885">
              <a:lnSpc>
                <a:spcPct val="100000"/>
              </a:lnSpc>
              <a:spcBef>
                <a:spcPts val="1295"/>
              </a:spcBef>
              <a:tabLst>
                <a:tab pos="2668905" algn="l"/>
              </a:tabLst>
            </a:pPr>
            <a:r>
              <a:rPr sz="1400" dirty="0">
                <a:latin typeface="ＭＳ 明朝"/>
                <a:cs typeface="ＭＳ 明朝"/>
              </a:rPr>
              <a:t>症例展</a:t>
            </a:r>
            <a:r>
              <a:rPr sz="1400" spc="-15" dirty="0">
                <a:latin typeface="ＭＳ 明朝"/>
                <a:cs typeface="ＭＳ 明朝"/>
              </a:rPr>
              <a:t>示</a:t>
            </a:r>
            <a:r>
              <a:rPr sz="1400" dirty="0">
                <a:latin typeface="ＭＳ 明朝"/>
                <a:cs typeface="ＭＳ 明朝"/>
              </a:rPr>
              <a:t>／</a:t>
            </a:r>
            <a:r>
              <a:rPr sz="1400" dirty="0">
                <a:latin typeface="Century"/>
                <a:cs typeface="Century"/>
              </a:rPr>
              <a:t>Case</a:t>
            </a:r>
            <a:r>
              <a:rPr sz="1400" spc="-20" dirty="0">
                <a:latin typeface="Century"/>
                <a:cs typeface="Century"/>
              </a:rPr>
              <a:t> </a:t>
            </a:r>
            <a:r>
              <a:rPr sz="1400" spc="-10" dirty="0">
                <a:latin typeface="Century"/>
                <a:cs typeface="Century"/>
              </a:rPr>
              <a:t>Presentation</a:t>
            </a:r>
            <a:r>
              <a:rPr sz="1400" dirty="0">
                <a:latin typeface="Century"/>
                <a:cs typeface="Century"/>
              </a:rPr>
              <a:t>	</a:t>
            </a:r>
            <a:r>
              <a:rPr sz="1400" dirty="0">
                <a:latin typeface="ＭＳ 明朝"/>
                <a:cs typeface="ＭＳ 明朝"/>
              </a:rPr>
              <a:t>表</a:t>
            </a:r>
            <a:r>
              <a:rPr sz="1400" spc="-50" dirty="0">
                <a:latin typeface="ＭＳ 明朝"/>
                <a:cs typeface="ＭＳ 明朝"/>
              </a:rPr>
              <a:t>紙</a:t>
            </a:r>
            <a:endParaRPr sz="1400">
              <a:latin typeface="ＭＳ 明朝"/>
              <a:cs typeface="ＭＳ 明朝"/>
            </a:endParaRPr>
          </a:p>
        </p:txBody>
      </p:sp>
    </p:spTree>
    <p:extLst>
      <p:ext uri="{BB962C8B-B14F-4D97-AF65-F5344CB8AC3E}">
        <p14:creationId xmlns:p14="http://schemas.microsoft.com/office/powerpoint/2010/main" val="2697909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38</Words>
  <Application>Microsoft Office PowerPoint</Application>
  <PresentationFormat>ユーザー設定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明朝</vt:lpstr>
      <vt:lpstr>Calibri</vt:lpstr>
      <vt:lpstr>Century</vt:lpstr>
      <vt:lpstr>Times New Roman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george</dc:creator>
  <cp:lastModifiedBy>真実 西</cp:lastModifiedBy>
  <cp:revision>1</cp:revision>
  <dcterms:created xsi:type="dcterms:W3CDTF">2026-04-01T02:06:28Z</dcterms:created>
  <dcterms:modified xsi:type="dcterms:W3CDTF">2026-04-01T02:08:30Z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2026-04-01T00:00:00Z</vt:filetime>
  </property>
  <property fmtid="{D5CDD505-2E9C-101B-9397-08002B2CF9AE}" pid="3" name="Creator">
    <vt:lpwstr>Microsoft® Word for Microsoft 365</vt:lpwstr>
  </property>
  <property fmtid="{D5CDD505-2E9C-101B-9397-08002B2CF9AE}" pid="4" name="LastSaved">
    <vt:filetime>2026-04-01T00:00:00Z</vt:filetime>
  </property>
  <property fmtid="{D5CDD505-2E9C-101B-9397-08002B2CF9AE}" pid="5" name="Producer">
    <vt:lpwstr>Microsoft® Word for Microsoft 365</vt:lpwstr>
  </property>
</Properties>
</file>